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9846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2" r:id="rId42"/>
    <p:sldId id="303" r:id="rId43"/>
    <p:sldId id="305" r:id="rId44"/>
    <p:sldId id="30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300"/>
            <p14:sldId id="302"/>
            <p14:sldId id="303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4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56681"/>
            <a:ext cx="30194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19672" y="908720"/>
            <a:ext cx="5760640" cy="5552653"/>
            <a:chOff x="2085990" y="764704"/>
            <a:chExt cx="6153150" cy="6029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90" y="764704"/>
              <a:ext cx="6153150" cy="602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714612" y="2428868"/>
              <a:ext cx="714380" cy="64009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43372" y="2428868"/>
              <a:ext cx="2786082" cy="612934"/>
            </a:xfrm>
            <a:prstGeom prst="wedgeRoundRectCallout">
              <a:avLst>
                <a:gd name="adj1" fmla="val -75646"/>
                <a:gd name="adj2" fmla="val 55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sum() </a:t>
              </a:r>
              <a:r>
                <a:rPr lang="ko-KR" altLang="en-US" sz="1000" dirty="0" err="1" smtClean="0"/>
                <a:t>메소드를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컴파일한</a:t>
              </a:r>
              <a:r>
                <a:rPr lang="ko-KR" altLang="en-US" sz="1000" dirty="0" smtClean="0"/>
                <a:t> 바이트 코드를 </a:t>
              </a:r>
              <a:r>
                <a:rPr lang="ko-KR" altLang="en-US" sz="1000" dirty="0" err="1" smtClean="0"/>
                <a:t>디어셈블한</a:t>
              </a:r>
              <a:r>
                <a:rPr lang="ko-KR" altLang="en-US" sz="1000" dirty="0" smtClean="0"/>
                <a:t> 결과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자바의 어셈블리 코드로 출력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688510" y="2293230"/>
            <a:ext cx="2857520" cy="12858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 가상 기계와 자바 응용프로그램의 실행</a:t>
            </a:r>
            <a:endParaRPr lang="ko-KR" altLang="en-US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2824" y="2436106"/>
            <a:ext cx="12049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400" dirty="0" smtClean="0"/>
              <a:t>...................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7916" y="4758340"/>
            <a:ext cx="85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Hello.java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89249" y="4738060"/>
            <a:ext cx="1714511" cy="3895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자바 컴파일러</a:t>
            </a:r>
            <a:endParaRPr lang="ko-KR" altLang="en-US" sz="1200" dirty="0"/>
          </a:p>
        </p:txBody>
      </p:sp>
      <p:cxnSp>
        <p:nvCxnSpPr>
          <p:cNvPr id="8" name="직선 화살표 연결선 7"/>
          <p:cNvCxnSpPr>
            <a:stCxn id="5" idx="3"/>
            <a:endCxn id="6" idx="2"/>
          </p:cNvCxnSpPr>
          <p:nvPr/>
        </p:nvCxnSpPr>
        <p:spPr>
          <a:xfrm>
            <a:off x="1041227" y="4896840"/>
            <a:ext cx="448022" cy="3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6"/>
            <a:endCxn id="23" idx="1"/>
          </p:cNvCxnSpPr>
          <p:nvPr/>
        </p:nvCxnSpPr>
        <p:spPr>
          <a:xfrm flipV="1">
            <a:off x="3203760" y="4931198"/>
            <a:ext cx="359558" cy="1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750" y="550794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5507940"/>
            <a:ext cx="1410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바이트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8576" y="2650420"/>
            <a:ext cx="11400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Object.class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7270" y="3007610"/>
            <a:ext cx="10793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String.class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5758604" y="2958197"/>
            <a:ext cx="704038" cy="141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2"/>
            <a:endCxn id="40" idx="0"/>
          </p:cNvCxnSpPr>
          <p:nvPr/>
        </p:nvCxnSpPr>
        <p:spPr>
          <a:xfrm>
            <a:off x="6656937" y="3315387"/>
            <a:ext cx="358507" cy="107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8325" y="1936039"/>
            <a:ext cx="4246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실행에 필요한 자바 클래스 라이브러리</a:t>
            </a:r>
            <a:r>
              <a:rPr lang="en-US" altLang="ko-KR" sz="1400" dirty="0" smtClean="0"/>
              <a:t>(JDK APIs)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5855" y="5207245"/>
            <a:ext cx="9174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Shape.java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19" idx="3"/>
            <a:endCxn id="6" idx="3"/>
          </p:cNvCxnSpPr>
          <p:nvPr/>
        </p:nvCxnSpPr>
        <p:spPr>
          <a:xfrm flipV="1">
            <a:off x="1073286" y="5070530"/>
            <a:ext cx="667047" cy="275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916" y="4293494"/>
            <a:ext cx="8402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Draw.java</a:t>
            </a:r>
            <a:endParaRPr lang="ko-KR" altLang="en-US" sz="1200" dirty="0"/>
          </a:p>
        </p:txBody>
      </p:sp>
      <p:cxnSp>
        <p:nvCxnSpPr>
          <p:cNvPr id="22" name="직선 화살표 연결선 21"/>
          <p:cNvCxnSpPr>
            <a:stCxn id="21" idx="3"/>
            <a:endCxn id="6" idx="1"/>
          </p:cNvCxnSpPr>
          <p:nvPr/>
        </p:nvCxnSpPr>
        <p:spPr>
          <a:xfrm>
            <a:off x="1028146" y="4431994"/>
            <a:ext cx="712187" cy="3631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563318" y="4792698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Hello.class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491880" y="521342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Shape.class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3563318" y="4379217"/>
            <a:ext cx="894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Draw.class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6" idx="5"/>
            <a:endCxn id="24" idx="1"/>
          </p:cNvCxnSpPr>
          <p:nvPr/>
        </p:nvCxnSpPr>
        <p:spPr>
          <a:xfrm>
            <a:off x="2952676" y="5070530"/>
            <a:ext cx="539204" cy="2813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7"/>
            <a:endCxn id="25" idx="1"/>
          </p:cNvCxnSpPr>
          <p:nvPr/>
        </p:nvCxnSpPr>
        <p:spPr>
          <a:xfrm flipV="1">
            <a:off x="2952676" y="4517717"/>
            <a:ext cx="610642" cy="277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5" idx="3"/>
          </p:cNvCxnSpPr>
          <p:nvPr/>
        </p:nvCxnSpPr>
        <p:spPr>
          <a:xfrm>
            <a:off x="4457858" y="4517717"/>
            <a:ext cx="685141" cy="6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3"/>
            <a:endCxn id="96" idx="1"/>
          </p:cNvCxnSpPr>
          <p:nvPr/>
        </p:nvCxnSpPr>
        <p:spPr>
          <a:xfrm flipV="1">
            <a:off x="4470939" y="4548997"/>
            <a:ext cx="672060" cy="38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4" idx="3"/>
          </p:cNvCxnSpPr>
          <p:nvPr/>
        </p:nvCxnSpPr>
        <p:spPr>
          <a:xfrm flipV="1">
            <a:off x="4463621" y="4677919"/>
            <a:ext cx="679378" cy="674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1519" y="3767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클래스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로딩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54917" y="3579114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9046" y="369728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자바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프로그래밍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61275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원호 43"/>
          <p:cNvSpPr/>
          <p:nvPr/>
        </p:nvSpPr>
        <p:spPr>
          <a:xfrm>
            <a:off x="5161275" y="4725144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원호 44"/>
          <p:cNvSpPr/>
          <p:nvPr/>
        </p:nvSpPr>
        <p:spPr>
          <a:xfrm rot="10800000">
            <a:off x="5161274" y="4869160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1" name="TextBox 70"/>
          <p:cNvSpPr txBox="1"/>
          <p:nvPr/>
        </p:nvSpPr>
        <p:spPr>
          <a:xfrm>
            <a:off x="5142999" y="4410391"/>
            <a:ext cx="1225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5061647" y="4797152"/>
            <a:ext cx="1356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윈도우 운영체제</a:t>
            </a:r>
            <a:endParaRPr lang="ko-KR" alt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5034590" y="5173208"/>
            <a:ext cx="1442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인</a:t>
            </a:r>
            <a:r>
              <a:rPr lang="ko-KR" altLang="en-US" sz="1100" dirty="0"/>
              <a:t>텔</a:t>
            </a:r>
            <a:r>
              <a:rPr lang="en-US" altLang="ko-KR" sz="1100" dirty="0" smtClean="0"/>
              <a:t> PC H/W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418115" y="4386968"/>
            <a:ext cx="1194657" cy="1127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원호 40"/>
          <p:cNvSpPr/>
          <p:nvPr/>
        </p:nvSpPr>
        <p:spPr>
          <a:xfrm rot="10800000">
            <a:off x="6418115" y="4472868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2" name="원호 41"/>
          <p:cNvSpPr/>
          <p:nvPr/>
        </p:nvSpPr>
        <p:spPr>
          <a:xfrm>
            <a:off x="6418114" y="5082087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2" name="TextBox 71"/>
          <p:cNvSpPr txBox="1"/>
          <p:nvPr/>
        </p:nvSpPr>
        <p:spPr>
          <a:xfrm>
            <a:off x="6418115" y="4404284"/>
            <a:ext cx="1301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6264537" y="4794055"/>
            <a:ext cx="14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</a:t>
            </a:r>
            <a:r>
              <a:rPr lang="ko-KR" altLang="en-US" sz="1100" dirty="0" smtClean="0"/>
              <a:t> 맥 운영체제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6418551" y="5154095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 H/W</a:t>
            </a:r>
            <a:endParaRPr lang="ko-KR" altLang="en-US" sz="1100" dirty="0"/>
          </a:p>
        </p:txBody>
      </p:sp>
      <p:sp>
        <p:nvSpPr>
          <p:cNvPr id="46" name="직사각형 45"/>
          <p:cNvSpPr/>
          <p:nvPr/>
        </p:nvSpPr>
        <p:spPr>
          <a:xfrm>
            <a:off x="7697557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697557" y="4677919"/>
            <a:ext cx="597328" cy="9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294885" y="4677919"/>
            <a:ext cx="597329" cy="9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697557" y="5020531"/>
            <a:ext cx="608246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305803" y="5020531"/>
            <a:ext cx="586411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85431" y="4393385"/>
            <a:ext cx="120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7612772" y="4773729"/>
            <a:ext cx="129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휴대폰 운영체제</a:t>
            </a:r>
            <a:endParaRPr lang="ko-KR" alt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7685431" y="5140704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</a:t>
            </a:r>
            <a:r>
              <a:rPr lang="ko-KR" altLang="en-US" sz="1100" dirty="0"/>
              <a:t>폰</a:t>
            </a:r>
            <a:r>
              <a:rPr lang="en-US" altLang="ko-KR" sz="1100" dirty="0" smtClean="0"/>
              <a:t> H/W</a:t>
            </a:r>
            <a:endParaRPr lang="ko-KR" altLang="en-US" sz="1100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142999" y="4420074"/>
            <a:ext cx="3766568" cy="257845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" y="1947701"/>
            <a:ext cx="1431756" cy="149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35728" y="141277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* </a:t>
            </a:r>
            <a:r>
              <a:rPr lang="ko-KR" altLang="en-US" sz="1400" dirty="0" smtClean="0">
                <a:solidFill>
                  <a:srgbClr val="0070C0"/>
                </a:solidFill>
              </a:rPr>
              <a:t>자바는 링크 과정 없음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387062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387326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926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53530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10157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459028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459028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28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188201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673342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3528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672814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387062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387326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503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920040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101574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530466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530466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673342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672814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173276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링크 과정 없이 컴파일러가 바로 바이트 코드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진화</a:t>
            </a:r>
            <a:r>
              <a:rPr lang="en-US" altLang="ko-KR" dirty="0"/>
              <a:t>(financial express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성장 매년 천억 달러 이상의 비즈니스 창출</a:t>
            </a:r>
            <a:endParaRPr lang="en-US" altLang="ko-KR" dirty="0" smtClean="0"/>
          </a:p>
          <a:p>
            <a:r>
              <a:rPr lang="en-US" altLang="ko-KR" dirty="0" smtClean="0"/>
              <a:t>30</a:t>
            </a:r>
            <a:r>
              <a:rPr lang="ko-KR" altLang="en-US" dirty="0" smtClean="0"/>
              <a:t>억 달러 이상의 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 시장</a:t>
            </a:r>
            <a:endParaRPr lang="en-US" altLang="ko-KR" dirty="0" smtClean="0"/>
          </a:p>
          <a:p>
            <a:r>
              <a:rPr lang="ko-KR" altLang="en-US" dirty="0" smtClean="0"/>
              <a:t>현재 개발 중인 무선 어플리케이션 프로그램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중에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개는 자바 실행 환경을 이용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450</a:t>
            </a:r>
            <a:r>
              <a:rPr lang="ko-KR" altLang="en-US" dirty="0" smtClean="0"/>
              <a:t>만 명의 소프트웨어 개발자가 자바 관련 작업</a:t>
            </a:r>
            <a:endParaRPr lang="en-US" altLang="ko-KR" dirty="0" smtClean="0"/>
          </a:p>
          <a:p>
            <a:r>
              <a:rPr lang="ko-KR" altLang="en-US" dirty="0" smtClean="0"/>
              <a:t>엔터프라이즈에서는 약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억 달러의 자바 어플리케이션 서버와 천 백억 달러 정도의 관련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투자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5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8</a:t>
            </a:r>
            <a:r>
              <a:rPr lang="ko-KR" altLang="en-US" dirty="0" smtClean="0"/>
              <a:t>천대의 자바 지원 단말기와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여 개의 사업자가 자바 플랫폼 배치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7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천만대의 자바 카드 보급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9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오픈 소스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오픈 소스란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소프트웨어 제작자의 권리를 보존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누구나 액세스할 수 있도록 소스 코드를 무상 공개한 소프트웨어</a:t>
            </a:r>
            <a:endParaRPr lang="en-US" altLang="ko-KR" dirty="0" smtClean="0"/>
          </a:p>
          <a:p>
            <a:r>
              <a:rPr lang="ko-KR" altLang="en-US" dirty="0" smtClean="0"/>
              <a:t>오픈 소스의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소스 코드를 참조함으로써 개발 시간 및 비용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소프트웨어를 다수의 인원이 참여 개량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우수한 품질의 소프트웨어 개발</a:t>
            </a:r>
            <a:endParaRPr lang="en-US" altLang="ko-KR" dirty="0" smtClean="0"/>
          </a:p>
          <a:p>
            <a:r>
              <a:rPr lang="ko-KR" altLang="en-US" dirty="0" smtClean="0"/>
              <a:t>오픈 소스의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무단으로 상용 소프트웨어에 사용할 경우 저작권 침해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개량 버전의 소프트웨어로 인한 호환성 문제</a:t>
            </a:r>
            <a:endParaRPr lang="en-US" altLang="ko-KR" dirty="0" smtClean="0"/>
          </a:p>
          <a:p>
            <a:r>
              <a:rPr lang="ko-KR" altLang="en-US" dirty="0" smtClean="0"/>
              <a:t>오프 소스 소프트웨어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Linux, </a:t>
            </a:r>
            <a:r>
              <a:rPr lang="en-US" altLang="ko-KR" dirty="0" err="1" smtClean="0"/>
              <a:t>OpenOffice</a:t>
            </a:r>
            <a:r>
              <a:rPr lang="en-US" altLang="ko-KR" dirty="0" smtClean="0"/>
              <a:t>, Open Solaris, Mozilla, Apache, GNU, 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선마이크로시스템즈는</a:t>
            </a:r>
            <a:r>
              <a:rPr lang="ko-KR" altLang="en-US" dirty="0" smtClean="0"/>
              <a:t> 자바를 </a:t>
            </a:r>
            <a:r>
              <a:rPr lang="en-US" altLang="ko-KR" dirty="0" smtClean="0"/>
              <a:t>GPL </a:t>
            </a:r>
            <a:r>
              <a:rPr lang="ko-KR" altLang="en-US" dirty="0" smtClean="0"/>
              <a:t>라이선스로 소스 오픈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http://sourceforge.net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오픈 소스 사이트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download.oracle.com/javase/8/docs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황기태\잡동사니\자바축약본\본문\1장\그림 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5488"/>
            <a:ext cx="7086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JDK(Java Development </a:t>
            </a:r>
            <a:r>
              <a:rPr lang="en-US" altLang="ko-KR" dirty="0" smtClean="0"/>
              <a:t>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JRE (Java Runtime Environment), 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실행 환경만 필요한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오라클의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en-US" altLang="ko-KR" dirty="0" err="1" smtClean="0"/>
              <a:t>jre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디렉터리에도 있는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파일 </a:t>
            </a:r>
            <a:r>
              <a:rPr lang="en-US" altLang="ko-KR" dirty="0" smtClean="0"/>
              <a:t>(JAR)</a:t>
            </a:r>
            <a:r>
              <a:rPr lang="ko-KR" altLang="en-US" dirty="0" smtClean="0"/>
              <a:t>의 생성 및 관리하는 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appletviewer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 없이 애플릿을 실행하는 유틸리티</a:t>
            </a:r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</a:t>
            </a:r>
            <a:r>
              <a:rPr lang="ko-KR" altLang="en-US" smtClean="0"/>
              <a:t>하드웨어와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3244"/>
            <a:ext cx="8906912" cy="348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44738056" descr="EMB00001ccc0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988299"/>
            <a:ext cx="1717886" cy="3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4113" y="2250403"/>
            <a:ext cx="2874505" cy="272415"/>
          </a:xfrm>
          <a:prstGeom prst="wedgeRoundRectCallout">
            <a:avLst>
              <a:gd name="adj1" fmla="val -104250"/>
              <a:gd name="adj2" fmla="val 1277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개발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실행하는데 필요한 도구와 유틸리티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79" y="4077757"/>
            <a:ext cx="3969356" cy="272415"/>
          </a:xfrm>
          <a:prstGeom prst="wedgeRoundRectCallout">
            <a:avLst>
              <a:gd name="adj1" fmla="val -74007"/>
              <a:gd name="adj2" fmla="val 10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런타임 환경</a:t>
            </a:r>
            <a:r>
              <a:rPr lang="en-US" altLang="ko-KR" sz="1000" dirty="0" smtClean="0"/>
              <a:t>. JVM, </a:t>
            </a:r>
            <a:r>
              <a:rPr lang="ko-KR" altLang="en-US" sz="1000" dirty="0" smtClean="0"/>
              <a:t>클래스 라이브러리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등 실행에 필요한 파일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4520554"/>
            <a:ext cx="4176464" cy="442674"/>
          </a:xfrm>
          <a:prstGeom prst="wedgeRoundRectCallout">
            <a:avLst>
              <a:gd name="adj1" fmla="val -84596"/>
              <a:gd name="adj2" fmla="val 4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JDK</a:t>
            </a:r>
            <a:r>
              <a:rPr lang="ko-KR" altLang="en-US" sz="1000" dirty="0" smtClean="0"/>
              <a:t>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기본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추가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클래스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도구에서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필요로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하는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여러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파일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44113" y="3084577"/>
            <a:ext cx="2180451" cy="272415"/>
          </a:xfrm>
          <a:prstGeom prst="wedgeRoundRectCallout">
            <a:avLst>
              <a:gd name="adj1" fmla="val -113361"/>
              <a:gd name="adj2" fmla="val 284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프로그래밍 예제와 소스 코드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3707903" y="5114650"/>
            <a:ext cx="1921490" cy="272415"/>
          </a:xfrm>
          <a:prstGeom prst="wedgeRoundRectCallout">
            <a:avLst>
              <a:gd name="adj1" fmla="val -116696"/>
              <a:gd name="adj2" fmla="val -72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프로그램 샘플 소스 코드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7903" y="5514039"/>
            <a:ext cx="2292129" cy="272415"/>
          </a:xfrm>
          <a:prstGeom prst="wedgeRoundRectCallout">
            <a:avLst>
              <a:gd name="adj1" fmla="val -115503"/>
              <a:gd name="adj2" fmla="val -75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클래스들에 대한 자바 소스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3744113" y="3577238"/>
            <a:ext cx="2845651" cy="272415"/>
          </a:xfrm>
          <a:prstGeom prst="wedgeRoundRectCallout">
            <a:avLst>
              <a:gd name="adj1" fmla="val -95117"/>
              <a:gd name="adj2" fmla="val -381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네이티브</a:t>
            </a:r>
            <a:r>
              <a:rPr lang="ko-KR" altLang="en-US" sz="1000" dirty="0" smtClean="0"/>
              <a:t> 코드 프로그래밍에 필요한 헤더 파일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423930" y="3725650"/>
            <a:ext cx="1116124" cy="925865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5" y="19168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15615" y="2132856"/>
            <a:ext cx="87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59314" y="238661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59314" y="2132856"/>
            <a:ext cx="0" cy="3456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57382" y="2996952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59314" y="3283647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67288" y="3858199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7381" y="4741891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67288" y="501317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67288" y="558924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31639" y="3858199"/>
            <a:ext cx="0" cy="578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639" y="4201058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341787" y="443711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97310" y="2685530"/>
            <a:ext cx="3140603" cy="272415"/>
          </a:xfrm>
          <a:prstGeom prst="wedgeRoundRectCallout">
            <a:avLst>
              <a:gd name="adj1" fmla="val -94891"/>
              <a:gd name="adj2" fmla="val 64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자바로 </a:t>
            </a:r>
            <a:r>
              <a:rPr lang="en-US" altLang="ko-KR" sz="1000" dirty="0" smtClean="0"/>
              <a:t>DB </a:t>
            </a:r>
            <a:r>
              <a:rPr lang="ko-KR" altLang="en-US" sz="1000" dirty="0" smtClean="0"/>
              <a:t>응용프로그램을 개발하는데 필요한 도구</a:t>
            </a:r>
            <a:endParaRPr lang="ko-KR" altLang="en-US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57380" y="5301208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67288" y="357301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67288" y="270892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145587608" descr="EMB00001ccc0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98" y="1556792"/>
            <a:ext cx="621105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docs.oracle.com/javase/8/docs/api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408"/>
            <a:ext cx="3785349" cy="308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3808" y="2405081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15057"/>
            <a:ext cx="4608512" cy="429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40152" y="3027226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76256" y="5419107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48329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800" y="2135587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16138" y="2780928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11" y="1412776"/>
            <a:ext cx="5457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93" y="4644872"/>
            <a:ext cx="621034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06537" y="1919060"/>
            <a:ext cx="613535" cy="272415"/>
          </a:xfrm>
          <a:prstGeom prst="wedgeRoundRectCallout">
            <a:avLst>
              <a:gd name="adj1" fmla="val -109453"/>
              <a:gd name="adj2" fmla="val 19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컴파일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4128" y="2852936"/>
            <a:ext cx="1224136" cy="272415"/>
          </a:xfrm>
          <a:prstGeom prst="wedgeRoundRectCallout">
            <a:avLst>
              <a:gd name="adj1" fmla="val -21823"/>
              <a:gd name="adj2" fmla="val 92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파일 생성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418496" y="5067024"/>
            <a:ext cx="1953704" cy="272415"/>
          </a:xfrm>
          <a:prstGeom prst="wedgeRoundRectCallout">
            <a:avLst>
              <a:gd name="adj1" fmla="val -68490"/>
              <a:gd name="adj2" fmla="val 19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.class </a:t>
            </a:r>
            <a:r>
              <a:rPr lang="ko-KR" altLang="en-US" sz="1000" dirty="0" err="1" smtClean="0"/>
              <a:t>확장자를</a:t>
            </a:r>
            <a:r>
              <a:rPr lang="ko-KR" altLang="en-US" sz="1000" dirty="0" smtClean="0"/>
              <a:t> 붙이지 않는다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18025" y="5348379"/>
            <a:ext cx="792088" cy="272415"/>
          </a:xfrm>
          <a:prstGeom prst="wedgeRoundRectCallout">
            <a:avLst>
              <a:gd name="adj1" fmla="val 81907"/>
              <a:gd name="adj2" fmla="val -18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결과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4760557"/>
            <a:ext cx="1189599" cy="442674"/>
          </a:xfrm>
          <a:prstGeom prst="wedgeRoundRectCallout">
            <a:avLst>
              <a:gd name="adj1" fmla="val 124009"/>
              <a:gd name="adj2" fmla="val 51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Hello2030.class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7888" y="1556792"/>
            <a:ext cx="2008288" cy="272415"/>
          </a:xfrm>
          <a:prstGeom prst="wedgeRoundRectCallout">
            <a:avLst>
              <a:gd name="adj1" fmla="val -66819"/>
              <a:gd name="adj2" fmla="val 437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C:\Temp </a:t>
            </a:r>
            <a:r>
              <a:rPr lang="ko-KR" altLang="en-US" sz="1000" dirty="0" smtClean="0"/>
              <a:t>디렉터리로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8769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Luna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54857"/>
            <a:ext cx="3236151" cy="21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47004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153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2348880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8640"/>
            <a:ext cx="4446485" cy="653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3" y="1484784"/>
            <a:ext cx="39052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3658" y="2493114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039158" y="935027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59433" y="1910730"/>
            <a:ext cx="1440160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8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190089" y="5908806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446"/>
            <a:ext cx="51720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72225" y="1265816"/>
            <a:ext cx="581946" cy="272415"/>
          </a:xfrm>
          <a:prstGeom prst="wedgeRoundRectCallout">
            <a:avLst>
              <a:gd name="adj1" fmla="val -60102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64" y="2276871"/>
            <a:ext cx="1230458" cy="272415"/>
          </a:xfrm>
          <a:prstGeom prst="wedgeRoundRectCallout">
            <a:avLst>
              <a:gd name="adj1" fmla="val -74658"/>
              <a:gd name="adj2" fmla="val 404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이름 입력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48264" y="5681954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3648" y="4370417"/>
            <a:ext cx="2945306" cy="272415"/>
          </a:xfrm>
          <a:prstGeom prst="wedgeRoundRectCallout">
            <a:avLst>
              <a:gd name="adj1" fmla="val 63272"/>
              <a:gd name="adj2" fmla="val -256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main()</a:t>
            </a:r>
            <a:r>
              <a:rPr lang="ko-KR" altLang="en-US" sz="1000" dirty="0" smtClean="0"/>
              <a:t>을 체크하면 자동으로 </a:t>
            </a:r>
            <a:r>
              <a:rPr lang="en-US" altLang="ko-KR" sz="1000" dirty="0" smtClean="0"/>
              <a:t>main() </a:t>
            </a:r>
            <a:r>
              <a:rPr lang="ko-KR" altLang="en-US" sz="1000" dirty="0" err="1" smtClean="0"/>
              <a:t>메소드</a:t>
            </a:r>
            <a:r>
              <a:rPr lang="ko-KR" altLang="en-US" sz="1000" dirty="0" smtClean="0"/>
              <a:t> 생성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5438"/>
            <a:ext cx="64579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8795" y="228091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269426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843808" y="4084880"/>
            <a:ext cx="482970" cy="272415"/>
          </a:xfrm>
          <a:prstGeom prst="wedgeRoundRectCallout">
            <a:avLst>
              <a:gd name="adj1" fmla="val -12784"/>
              <a:gd name="adj2" fmla="val -980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42490"/>
            <a:ext cx="64579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39934" y="2078190"/>
            <a:ext cx="504056" cy="264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39934" y="1506282"/>
            <a:ext cx="876064" cy="272415"/>
          </a:xfrm>
          <a:prstGeom prst="wedgeRoundRectCallout">
            <a:avLst>
              <a:gd name="adj1" fmla="val -20995"/>
              <a:gd name="adj2" fmla="val 1866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버튼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1506281"/>
            <a:ext cx="1618858" cy="272415"/>
          </a:xfrm>
          <a:prstGeom prst="wedgeRoundRectCallout">
            <a:avLst>
              <a:gd name="adj1" fmla="val -27664"/>
              <a:gd name="adj2" fmla="val 116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Run -&gt; Run </a:t>
            </a:r>
            <a:r>
              <a:rPr lang="ko-KR" altLang="en-US" sz="1000" dirty="0" smtClean="0"/>
              <a:t>실행 메뉴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7569" y="5301208"/>
            <a:ext cx="948072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콘솔 윈도우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7568" y="4869160"/>
            <a:ext cx="840095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실행 결과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데스크톱 응용프로그램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019" y="1285860"/>
            <a:ext cx="8757673" cy="11837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가장 전형적인 자바 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</a:t>
            </a:r>
            <a:r>
              <a:rPr lang="ko-KR" altLang="en-US" dirty="0" smtClean="0"/>
              <a:t>가 설치된 어떤 환경에서도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도움이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2089016" descr="EMB0000138c0a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400600" cy="38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애플릿 응용프로그램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애플릿</a:t>
            </a:r>
            <a:r>
              <a:rPr lang="en-US" altLang="ko-KR" dirty="0" smtClean="0"/>
              <a:t>(applet)</a:t>
            </a:r>
          </a:p>
          <a:p>
            <a:pPr lvl="1"/>
            <a:r>
              <a:rPr lang="ko-KR" altLang="en-US" dirty="0" smtClean="0"/>
              <a:t>웹 브라우저에 의해 구동되고 실행이 제어되는 자바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애플릿은 사용할 수 있는 자원 접근에 제약 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2564904"/>
            <a:ext cx="3705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8" y="4143380"/>
            <a:ext cx="1887863" cy="191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서버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000232" y="5214950"/>
            <a:ext cx="1143008" cy="42862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기계어</a:t>
            </a:r>
            <a:endParaRPr lang="ko-KR" altLang="en-US" sz="1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편집 및 개발</a:t>
            </a:r>
            <a:endParaRPr lang="en-US" altLang="ko-KR" sz="1400" dirty="0" smtClean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2413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err="1" smtClean="0"/>
              <a:t>모바일</a:t>
            </a:r>
            <a:r>
              <a:rPr lang="ko-KR" altLang="en-US" dirty="0" smtClean="0"/>
              <a:t> 기기를 위한 자바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시장에 출시되는 대부분의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단말기에 탑재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노키아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</a:t>
            </a:r>
            <a:r>
              <a:rPr lang="en-US" altLang="ko-KR" dirty="0" smtClean="0"/>
              <a:t>, LG, </a:t>
            </a:r>
            <a:r>
              <a:rPr lang="ko-KR" altLang="en-US" dirty="0" smtClean="0"/>
              <a:t>소니 </a:t>
            </a:r>
            <a:r>
              <a:rPr lang="ko-KR" altLang="en-US" dirty="0" err="1" smtClean="0"/>
              <a:t>에릭슨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모토롤러 등 단말기 제조사</a:t>
            </a:r>
          </a:p>
          <a:p>
            <a:pPr lvl="1"/>
            <a:endParaRPr lang="ko-KR" alt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08569728" descr="EMB000014307d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644" y="2564904"/>
            <a:ext cx="6408712" cy="4003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65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3510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186723984" descr="EMB000016702a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5232400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객체지향의 특징인 클래스 계층 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지원</a:t>
            </a:r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동시 수행 환경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자바는 운영체제의 도움 없이 자체적으로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 </a:t>
            </a:r>
            <a:r>
              <a:rPr lang="ko-KR" altLang="en-US" dirty="0" smtClean="0"/>
              <a:t>등에서는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위해 운영체제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r>
              <a:rPr lang="ko-KR" altLang="en-US" dirty="0" smtClean="0"/>
              <a:t>플랫폼 독립성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</a:t>
            </a:r>
            <a:r>
              <a:rPr lang="ko-KR" altLang="en-US" dirty="0"/>
              <a:t>기계가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플랫폼에 종속성을 갖지 않음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클래스만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단 하나 만의 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실행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모든 변수나 함수는 클래스 내에 선언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안에서 새로운 클래스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관련된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실행되는 자바의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</a:t>
            </a:r>
            <a:r>
              <a:rPr lang="ko-KR" altLang="en-US" sz="1400" dirty="0"/>
              <a:t>텔</a:t>
            </a:r>
            <a:r>
              <a:rPr lang="en-US" altLang="ko-KR" sz="1400" dirty="0" smtClean="0"/>
              <a:t> CPU</a:t>
            </a:r>
            <a:r>
              <a:rPr lang="ko-KR" altLang="en-US" sz="1400" dirty="0" smtClean="0"/>
              <a:t>를 가진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환경에서</a:t>
            </a:r>
            <a:endParaRPr lang="en-US" altLang="ko-KR" sz="1400" dirty="0" smtClean="0"/>
          </a:p>
          <a:p>
            <a:r>
              <a:rPr lang="ko-KR" altLang="en-US" sz="1400" dirty="0" smtClean="0"/>
              <a:t>개발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4" y="1448845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2082</TotalTime>
  <Words>2283</Words>
  <Application>Microsoft Office PowerPoint</Application>
  <PresentationFormat>화면 슬라이드 쇼(4:3)</PresentationFormat>
  <Paragraphs>562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컴퓨터의 하드웨어와 소프트웨어</vt:lpstr>
      <vt:lpstr>프로그래밍 언어</vt:lpstr>
      <vt:lpstr>컴파일</vt:lpstr>
      <vt:lpstr>자바의 태동</vt:lpstr>
      <vt:lpstr>WORA</vt:lpstr>
      <vt:lpstr>플랫폼 종속성(platform dependency)</vt:lpstr>
      <vt:lpstr>자바의 플랫폼 독립성, WORA</vt:lpstr>
      <vt:lpstr>자바의 실행 환경</vt:lpstr>
      <vt:lpstr>바이트 코드의 디어셈블(disassemble)</vt:lpstr>
      <vt:lpstr>디어셈블하여 바이트 코드 보기</vt:lpstr>
      <vt:lpstr>자바 가상 기계와 자바 응용프로그램의 실행</vt:lpstr>
      <vt:lpstr>자바와 C/C++의 실행 환경 차이</vt:lpstr>
      <vt:lpstr>Tip: 자바와 C/C++실행 환경 및 과정</vt:lpstr>
      <vt:lpstr>자바의 진화(financial express에 인용)</vt:lpstr>
      <vt:lpstr>자바와 오픈 소스</vt:lpstr>
      <vt:lpstr>자바의 배포판 종류</vt:lpstr>
      <vt:lpstr>Java SE 구성</vt:lpstr>
      <vt:lpstr>JDK와 JRE</vt:lpstr>
      <vt:lpstr>JDK 설치 후 디렉터리 구조</vt:lpstr>
      <vt:lpstr>나는 누구?</vt:lpstr>
      <vt:lpstr>자바 API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애플릿 응용프로그램</vt:lpstr>
      <vt:lpstr>자바 응용의 종류 : 서블릿 응용프로그램</vt:lpstr>
      <vt:lpstr>자바 응용의 종류 : 모바일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dita810</cp:lastModifiedBy>
  <cp:revision>104</cp:revision>
  <dcterms:created xsi:type="dcterms:W3CDTF">2011-08-27T14:53:28Z</dcterms:created>
  <dcterms:modified xsi:type="dcterms:W3CDTF">2023-01-27T03:36:15Z</dcterms:modified>
</cp:coreProperties>
</file>